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7" r:id="rId4"/>
    <p:sldId id="261" r:id="rId5"/>
    <p:sldId id="263" r:id="rId6"/>
    <p:sldId id="265" r:id="rId7"/>
    <p:sldId id="267" r:id="rId8"/>
    <p:sldId id="269" r:id="rId9"/>
    <p:sldId id="271" r:id="rId10"/>
    <p:sldId id="274" r:id="rId11"/>
    <p:sldId id="276" r:id="rId12"/>
    <p:sldId id="278" r:id="rId13"/>
    <p:sldId id="280" r:id="rId14"/>
    <p:sldId id="285" r:id="rId15"/>
    <p:sldId id="284" r:id="rId16"/>
  </p:sldIdLst>
  <p:sldSz cx="9144000" cy="5143500" type="screen16x9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orient="horz" pos="758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8" autoAdjust="0"/>
    <p:restoredTop sz="89215" autoAdjust="0"/>
  </p:normalViewPr>
  <p:slideViewPr>
    <p:cSldViewPr snapToObjects="1">
      <p:cViewPr varScale="1">
        <p:scale>
          <a:sx n="129" d="100"/>
          <a:sy n="129" d="100"/>
        </p:scale>
        <p:origin x="1542" y="120"/>
      </p:cViewPr>
      <p:guideLst>
        <p:guide orient="horz" pos="1344"/>
        <p:guide pos="642"/>
        <p:guide orient="horz" pos="1026"/>
        <p:guide pos="385"/>
        <p:guide orient="horz" pos="981"/>
        <p:guide orient="horz" pos="758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SEGES P/S</a:t>
            </a:r>
            <a:br>
              <a:rPr lang="da-DK" dirty="0"/>
            </a:br>
            <a:r>
              <a:rPr lang="da-DK" sz="1400" dirty="0"/>
              <a:t>seges.dk</a:t>
            </a:r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09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2571750"/>
            <a:ext cx="6615980" cy="951747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7" name="Pladsholder til forfatter og hovedafdeling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1851670"/>
            <a:ext cx="5031804" cy="702077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Klik for at tilføje forfatter og hovedafdeling</a:t>
            </a:r>
          </a:p>
        </p:txBody>
      </p:sp>
      <p:sp>
        <p:nvSpPr>
          <p:cNvPr id="13" name="Pladsholder til sted og dato"/>
          <p:cNvSpPr>
            <a:spLocks noGrp="1"/>
          </p:cNvSpPr>
          <p:nvPr>
            <p:ph type="body" sz="quarter" idx="17" hasCustomPrompt="1"/>
          </p:nvPr>
        </p:nvSpPr>
        <p:spPr>
          <a:xfrm>
            <a:off x="255898" y="1275606"/>
            <a:ext cx="3591644" cy="543575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Klik for at tilføje sted og dato</a:t>
            </a:r>
          </a:p>
        </p:txBody>
      </p:sp>
      <p:sp>
        <p:nvSpPr>
          <p:cNvPr id="7" name="LD-logo"/>
          <p:cNvSpPr>
            <a:spLocks noGrp="1"/>
          </p:cNvSpPr>
          <p:nvPr>
            <p:ph type="pic" sz="quarter" idx="14" hasCustomPrompt="1"/>
          </p:nvPr>
        </p:nvSpPr>
        <p:spPr>
          <a:xfrm>
            <a:off x="251920" y="3533158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/>
              <a:t>Klik og indsæt LD-logo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/>
          </a:p>
          <a:p>
            <a:pPr lvl="0"/>
            <a:endParaRPr lang="da-DK" noProof="0" dirty="0"/>
          </a:p>
          <a:p>
            <a:pPr lvl="0"/>
            <a:r>
              <a:rPr lang="da-DK" noProof="0" dirty="0"/>
              <a:t>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8" name="Logo"/>
          <p:cNvSpPr>
            <a:spLocks noGrp="1"/>
          </p:cNvSpPr>
          <p:nvPr>
            <p:ph type="pic" sz="quarter" idx="15" hasCustomPrompt="1"/>
          </p:nvPr>
        </p:nvSpPr>
        <p:spPr>
          <a:xfrm>
            <a:off x="3886255" y="408391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0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</a:t>
            </a:r>
            <a:r>
              <a:rPr lang="da-DK" noProof="0" dirty="0" err="1"/>
              <a:t>gudp</a:t>
            </a:r>
            <a:r>
              <a:rPr lang="da-DK" noProof="0" dirty="0"/>
              <a:t>-logo </a:t>
            </a:r>
            <a:br>
              <a:rPr lang="da-DK" noProof="0" dirty="0"/>
            </a:br>
            <a:r>
              <a:rPr lang="da-DK" noProof="0" dirty="0"/>
              <a:t>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9" name="Logo"/>
          <p:cNvSpPr>
            <a:spLocks noGrp="1"/>
          </p:cNvSpPr>
          <p:nvPr>
            <p:ph type="pic" sz="quarter" idx="18" hasCustomPrompt="1"/>
          </p:nvPr>
        </p:nvSpPr>
        <p:spPr>
          <a:xfrm>
            <a:off x="5580112" y="408391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0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</a:t>
            </a:r>
            <a:r>
              <a:rPr lang="da-DK" noProof="0" dirty="0" err="1"/>
              <a:t>gudp</a:t>
            </a:r>
            <a:r>
              <a:rPr lang="da-DK" noProof="0" dirty="0"/>
              <a:t>-logo </a:t>
            </a:r>
            <a:br>
              <a:rPr lang="da-DK" noProof="0" dirty="0"/>
            </a:br>
            <a:r>
              <a:rPr lang="da-DK" noProof="0" dirty="0"/>
              <a:t>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1" name="Striber" descr="C:\Users\akm\Desktop\SEGES_Strib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367484" y="0"/>
            <a:ext cx="6776515" cy="39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3930" y="4443958"/>
            <a:ext cx="1593279" cy="5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>
          <a:xfrm>
            <a:off x="609600" y="1203325"/>
            <a:ext cx="8077200" cy="3042611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859782"/>
          </a:xfrm>
          <a:prstGeom prst="rect">
            <a:avLst/>
          </a:prstGeom>
        </p:spPr>
      </p:pic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1191" y="4155926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0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</a:t>
            </a:r>
            <a:r>
              <a:rPr lang="da-DK" noProof="0" dirty="0" err="1"/>
              <a:t>gudp</a:t>
            </a:r>
            <a:r>
              <a:rPr lang="da-DK" noProof="0" dirty="0"/>
              <a:t>-logo </a:t>
            </a:r>
            <a:br>
              <a:rPr lang="da-DK" noProof="0" dirty="0"/>
            </a:br>
            <a:r>
              <a:rPr lang="da-DK" noProof="0" dirty="0"/>
              <a:t>eller fond-logo </a:t>
            </a:r>
            <a:r>
              <a:rPr lang="da-DK" noProof="0" dirty="0" err="1"/>
              <a:t>herQ</a:t>
            </a:r>
            <a:r>
              <a:rPr lang="da-DK" noProof="0" dirty="0"/>
              <a:t>:\</a:t>
            </a:r>
            <a:r>
              <a:rPr lang="da-DK" noProof="0" dirty="0" err="1"/>
              <a:t>SEGES_Visuel_identitet</a:t>
            </a:r>
            <a:r>
              <a:rPr lang="da-DK" noProof="0" dirty="0"/>
              <a:t>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2051720" y="4155927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0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</a:t>
            </a:r>
            <a:r>
              <a:rPr lang="da-DK" noProof="0" dirty="0" err="1"/>
              <a:t>gudp</a:t>
            </a:r>
            <a:r>
              <a:rPr lang="da-DK" noProof="0" dirty="0"/>
              <a:t>-logo </a:t>
            </a:r>
            <a:br>
              <a:rPr lang="da-DK" noProof="0" dirty="0"/>
            </a:br>
            <a:r>
              <a:rPr lang="da-DK" noProof="0" dirty="0"/>
              <a:t>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2931790"/>
            <a:ext cx="7696100" cy="63789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3613508"/>
            <a:ext cx="6449610" cy="5086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3613508"/>
            <a:ext cx="2079476" cy="507356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Klik for at tilføje sted og dato</a:t>
            </a: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5436496" y="1131766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LD-logo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41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3930" y="4443958"/>
            <a:ext cx="1593279" cy="5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3498"/>
            <a:ext cx="648268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444208" y="0"/>
            <a:ext cx="2699792" cy="2286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203598"/>
            <a:ext cx="7462838" cy="31861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 descr="grafik2.png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9" y="4075855"/>
            <a:ext cx="2699791" cy="1067645"/>
          </a:xfrm>
          <a:prstGeom prst="rect">
            <a:avLst/>
          </a:prstGeom>
        </p:spPr>
      </p:pic>
      <p:pic>
        <p:nvPicPr>
          <p:cNvPr id="7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8757" y="4635500"/>
            <a:ext cx="1292275" cy="4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indhold 8"/>
          <p:cNvSpPr>
            <a:spLocks noGrp="1"/>
          </p:cNvSpPr>
          <p:nvPr>
            <p:ph sz="quarter" idx="13"/>
          </p:nvPr>
        </p:nvSpPr>
        <p:spPr>
          <a:xfrm>
            <a:off x="609600" y="1203598"/>
            <a:ext cx="8077200" cy="31861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7710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3036342"/>
            <a:ext cx="7200400" cy="12636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en </a:t>
            </a:r>
            <a:br>
              <a:rPr lang="da-DK" dirty="0"/>
            </a:br>
            <a:r>
              <a:rPr lang="da-DK" dirty="0"/>
              <a:t>sekundær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1785343"/>
            <a:ext cx="7200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9" cy="2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203598"/>
            <a:ext cx="3887788" cy="3402378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203598"/>
            <a:ext cx="3970784" cy="3402378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P Certificering+DanAv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108961"/>
          </a:xfrm>
          <a:prstGeom prst="rect">
            <a:avLst/>
          </a:prstGeom>
        </p:spPr>
      </p:pic>
      <p:pic>
        <p:nvPicPr>
          <p:cNvPr id="10" name="VSP" descr="Q:\Midlertidig\AKM\AKM\SEGES pptx pr 1 sept 2015\afdelingslogoer\SEGES Videncenter for Svineproduktion_RGB_SMALL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443958"/>
            <a:ext cx="1828674" cy="5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4544" y="4070534"/>
            <a:ext cx="1944216" cy="10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3181625"/>
            <a:ext cx="7696100" cy="63789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3863343"/>
            <a:ext cx="6449610" cy="5086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3863343"/>
            <a:ext cx="2079476" cy="507356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Klik for at tilføje sted og dato</a:t>
            </a: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123477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LD-logo her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303498"/>
            <a:ext cx="807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 dirty="0"/>
              <a:t>Klik for at indsætte titel 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4865098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4865098"/>
            <a:ext cx="711200" cy="273844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206438"/>
            <a:ext cx="8077200" cy="303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486509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8" name="SEGES" descr="C:\Users\akm\Dropbox\Power Point\SEGES\Seges_logo_RGB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8757" y="4635500"/>
            <a:ext cx="1292275" cy="4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9" r:id="rId3"/>
    <p:sldLayoutId id="2147483667" r:id="rId4"/>
    <p:sldLayoutId id="2147483670" r:id="rId5"/>
    <p:sldLayoutId id="2147483651" r:id="rId6"/>
    <p:sldLayoutId id="2147483652" r:id="rId7"/>
    <p:sldLayoutId id="2147483658" r:id="rId8"/>
    <p:sldLayoutId id="2147483666" r:id="rId9"/>
  </p:sldLayoutIdLst>
  <p:transition spd="med">
    <p:fade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agriculture/index_d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920" y="2581411"/>
            <a:ext cx="6615980" cy="951747"/>
          </a:xfrm>
        </p:spPr>
        <p:txBody>
          <a:bodyPr/>
          <a:lstStyle/>
          <a:p>
            <a:r>
              <a:rPr lang="da-DK" dirty="0"/>
              <a:t>Visionsafdækning</a:t>
            </a:r>
            <a:br>
              <a:rPr lang="da-DK" dirty="0"/>
            </a:br>
            <a:r>
              <a:rPr lang="da-DK" dirty="0"/>
              <a:t>- via prioriteringsøvelse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/>
              <a:t>Strategi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Billede 12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22" y="3554118"/>
            <a:ext cx="3599688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22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6588224" y="1275606"/>
            <a:ext cx="2555776" cy="35283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Vi skal være blandt de bedste på udbyttesiden.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Vores bedrift skal være blandt de bedst drevne på egnen.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Der skal være mere tid til:</a:t>
            </a:r>
          </a:p>
          <a:p>
            <a:pPr>
              <a:buFontTx/>
              <a:buChar char="-"/>
            </a:pPr>
            <a:r>
              <a:rPr lang="da-DK" sz="1800" dirty="0"/>
              <a:t>Kornudbytter</a:t>
            </a:r>
          </a:p>
          <a:p>
            <a:pPr>
              <a:buFontTx/>
              <a:buChar char="-"/>
            </a:pPr>
            <a:r>
              <a:rPr lang="da-DK" sz="1800" dirty="0"/>
              <a:t>EKM pr. ko</a:t>
            </a:r>
          </a:p>
          <a:p>
            <a:pPr>
              <a:buFontTx/>
              <a:buChar char="-"/>
            </a:pPr>
            <a:r>
              <a:rPr lang="da-DK" sz="1800" dirty="0"/>
              <a:t>Grise pr. </a:t>
            </a:r>
            <a:r>
              <a:rPr lang="da-DK" sz="1800" dirty="0" err="1"/>
              <a:t>årsso</a:t>
            </a:r>
            <a:endParaRPr lang="da-DK" sz="1800" dirty="0"/>
          </a:p>
          <a:p>
            <a:pPr>
              <a:buFontTx/>
              <a:buChar char="-"/>
            </a:pPr>
            <a:r>
              <a:rPr lang="da-DK" sz="1800" dirty="0"/>
              <a:t>MV.</a:t>
            </a:r>
          </a:p>
          <a:p>
            <a:pPr>
              <a:buFontTx/>
              <a:buChar char="-"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Fokus på toplinje frem for bundlinje.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    Høje udbytter</a:t>
            </a:r>
          </a:p>
        </p:txBody>
      </p:sp>
      <p:sp>
        <p:nvSpPr>
          <p:cNvPr id="5" name="Tekstboks 4"/>
          <p:cNvSpPr txBox="1"/>
          <p:nvPr/>
        </p:nvSpPr>
        <p:spPr>
          <a:xfrm rot="1475589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35477"/>
            <a:ext cx="5599509" cy="3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3448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6804248" y="1347614"/>
            <a:ext cx="2123728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Årets resultat skal forbedres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Sikring af et godt økonomisk resultat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Skabe et finansielt beredskab til svære tider</a:t>
            </a:r>
          </a:p>
          <a:p>
            <a:pPr marL="0" indent="0">
              <a:buNone/>
            </a:pPr>
            <a:r>
              <a:rPr lang="da-DK" sz="14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077200" cy="857250"/>
          </a:xfrm>
        </p:spPr>
        <p:txBody>
          <a:bodyPr/>
          <a:lstStyle/>
          <a:p>
            <a:r>
              <a:rPr lang="da-DK" dirty="0"/>
              <a:t>Et godt økonomisk resultat</a:t>
            </a:r>
          </a:p>
        </p:txBody>
      </p:sp>
      <p:sp>
        <p:nvSpPr>
          <p:cNvPr id="5" name="Tekstboks 4"/>
          <p:cNvSpPr txBox="1"/>
          <p:nvPr/>
        </p:nvSpPr>
        <p:spPr>
          <a:xfrm rot="1475589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60748"/>
            <a:ext cx="4853001" cy="364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03448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7128792" y="1347614"/>
            <a:ext cx="2123728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Anseelse blandt naboer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Godt image i nærmiljø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Vækstmuligheder lokalt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Et godt image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0526"/>
            <a:ext cx="3755914" cy="210331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301206"/>
            <a:ext cx="4798288" cy="1636916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 rot="1475589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</p:spTree>
    <p:extLst>
      <p:ext uri="{BB962C8B-B14F-4D97-AF65-F5344CB8AC3E}">
        <p14:creationId xmlns:p14="http://schemas.microsoft.com/office/powerpoint/2010/main" val="109503448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7128792" y="1347614"/>
            <a:ext cx="2123728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Hvis der kun skal være 1.000 store landbrug i 2050, skal vi tilpasse vores forretningsmodel nu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Vi skal producere mad </a:t>
            </a:r>
            <a:br>
              <a:rPr lang="da-DK" sz="1400" dirty="0"/>
            </a:br>
            <a:r>
              <a:rPr lang="da-DK" sz="1400" dirty="0"/>
              <a:t>til de rigeste kundesegmenter</a:t>
            </a:r>
          </a:p>
          <a:p>
            <a:pPr marL="0" indent="0">
              <a:buNone/>
            </a:pPr>
            <a:r>
              <a:rPr lang="da-DK" sz="18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34380"/>
            <a:ext cx="8077200" cy="857250"/>
          </a:xfrm>
        </p:spPr>
        <p:txBody>
          <a:bodyPr>
            <a:normAutofit fontScale="90000"/>
          </a:bodyPr>
          <a:lstStyle/>
          <a:p>
            <a:r>
              <a:rPr lang="da-DK" dirty="0"/>
              <a:t>Vækst via specialproduktion eller alternative afsætningsformer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294" y="1820943"/>
            <a:ext cx="7181086" cy="3343095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 rot="1475589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</p:spTree>
    <p:extLst>
      <p:ext uri="{BB962C8B-B14F-4D97-AF65-F5344CB8AC3E}">
        <p14:creationId xmlns:p14="http://schemas.microsoft.com/office/powerpoint/2010/main" val="115022937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6012160" y="1347614"/>
            <a:ext cx="3240360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936" y="425317"/>
            <a:ext cx="8077200" cy="857250"/>
          </a:xfrm>
        </p:spPr>
        <p:txBody>
          <a:bodyPr>
            <a:normAutofit/>
          </a:bodyPr>
          <a:lstStyle/>
          <a:p>
            <a:r>
              <a:rPr lang="da-DK" dirty="0"/>
              <a:t>Risiko</a:t>
            </a:r>
          </a:p>
        </p:txBody>
      </p:sp>
      <p:sp>
        <p:nvSpPr>
          <p:cNvPr id="5" name="Tekstboks 4"/>
          <p:cNvSpPr txBox="1"/>
          <p:nvPr/>
        </p:nvSpPr>
        <p:spPr>
          <a:xfrm rot="1475589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98" y="1128489"/>
            <a:ext cx="5837162" cy="3945921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6757862" y="1870342"/>
            <a:ext cx="20882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Humane og økonomiske risici</a:t>
            </a:r>
          </a:p>
          <a:p>
            <a:endParaRPr lang="da-DK" sz="1400" dirty="0"/>
          </a:p>
          <a:p>
            <a:r>
              <a:rPr lang="da-DK" sz="1400" dirty="0"/>
              <a:t>Virksomhedens nuværende økonomi vil ikke kunne holde til en rentestigning på 2%</a:t>
            </a:r>
          </a:p>
          <a:p>
            <a:endParaRPr lang="da-DK" sz="1400" dirty="0"/>
          </a:p>
          <a:p>
            <a:r>
              <a:rPr lang="da-DK" sz="1400" dirty="0"/>
              <a:t>Vi har en plan for virksomhedens fortsatte drift ved akut sygdom</a:t>
            </a:r>
          </a:p>
        </p:txBody>
      </p:sp>
    </p:spTree>
    <p:extLst>
      <p:ext uri="{BB962C8B-B14F-4D97-AF65-F5344CB8AC3E}">
        <p14:creationId xmlns:p14="http://schemas.microsoft.com/office/powerpoint/2010/main" val="33292986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6012160" y="1347614"/>
            <a:ext cx="3240360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____________________________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____________________________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____________________________</a:t>
            </a: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922412"/>
            <a:ext cx="8077200" cy="857250"/>
          </a:xfrm>
        </p:spPr>
        <p:txBody>
          <a:bodyPr>
            <a:normAutofit/>
          </a:bodyPr>
          <a:lstStyle/>
          <a:p>
            <a:r>
              <a:rPr lang="da-DK" dirty="0"/>
              <a:t>Andet område:____________________</a:t>
            </a:r>
          </a:p>
        </p:txBody>
      </p:sp>
      <p:sp>
        <p:nvSpPr>
          <p:cNvPr id="5" name="Tekstboks 4"/>
          <p:cNvSpPr txBox="1"/>
          <p:nvPr/>
        </p:nvSpPr>
        <p:spPr>
          <a:xfrm rot="1475589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01479"/>
            <a:ext cx="3672408" cy="3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986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Proces ved en deltagende ejer</a:t>
            </a:r>
          </a:p>
          <a:p>
            <a:r>
              <a:rPr lang="da-DK" sz="1200" dirty="0"/>
              <a:t>Ranger de 10 vigtigste kort med det, som du finder vigtigst som det øverste. </a:t>
            </a:r>
          </a:p>
          <a:p>
            <a:r>
              <a:rPr lang="da-DK" sz="1200" dirty="0"/>
              <a:t>Argumenter for rækkefølgen samt årsagen til vigtigheden.</a:t>
            </a:r>
          </a:p>
          <a:p>
            <a:r>
              <a:rPr lang="da-DK" sz="1200" dirty="0"/>
              <a:t>Hvorfor er det et vigtigt område, der er anderledes om 5 til 7 år i denne virksomhed?</a:t>
            </a:r>
          </a:p>
          <a:p>
            <a:r>
              <a:rPr lang="da-DK" sz="1200" dirty="0"/>
              <a:t>Det er ikke et mål i sig selv at nå til en komplet rangering, men derimod at få en nuanceret holdning til de forskellige områders vigtighed og betydning.</a:t>
            </a:r>
            <a:br>
              <a:rPr lang="da-DK" sz="1200" dirty="0"/>
            </a:br>
            <a:endParaRPr lang="da-DK" sz="1200" dirty="0"/>
          </a:p>
          <a:p>
            <a:endParaRPr lang="da-DK" sz="1200" dirty="0"/>
          </a:p>
          <a:p>
            <a:endParaRPr lang="da-DK" sz="1200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Proces ved flere deltagende ejere</a:t>
            </a:r>
          </a:p>
          <a:p>
            <a:r>
              <a:rPr lang="da-DK" sz="1200" dirty="0"/>
              <a:t>Ranger de 10 vigtigste kort med det, som du finder vigtigst som det øverste. </a:t>
            </a:r>
          </a:p>
          <a:p>
            <a:r>
              <a:rPr lang="da-DK" sz="1200" dirty="0"/>
              <a:t>Når der er to personer eller flere, skal I rangere hver jeres sæt kort, mens I er så langt fra hinanden, at I ikke kan se hinandens prioritering.</a:t>
            </a:r>
          </a:p>
          <a:p>
            <a:r>
              <a:rPr lang="da-DK" sz="1200" dirty="0"/>
              <a:t>Herefter skal deltagerne diskutere sig frem til en fælles opfattelse. Udarbejd nu jeres fælles rangering, hvor der argumenteres for tidligere placering.</a:t>
            </a:r>
          </a:p>
          <a:p>
            <a:r>
              <a:rPr lang="da-DK" sz="1200" dirty="0"/>
              <a:t>Argumenter for årsagen til vigtigheden</a:t>
            </a:r>
          </a:p>
          <a:p>
            <a:r>
              <a:rPr lang="da-DK" sz="1200" dirty="0"/>
              <a:t>Hvorfor er det et vigtigt område, der er anderledes om 5 til 7 år i denne virksomhed?</a:t>
            </a:r>
          </a:p>
          <a:p>
            <a:r>
              <a:rPr lang="da-DK" sz="1200" dirty="0"/>
              <a:t>Det er ikke et mål i sig selv at nå til en komplet enighed, men derimod at få en nuanceret holdning til de forskellige deltageres opfattelse.</a:t>
            </a:r>
          </a:p>
          <a:p>
            <a:endParaRPr lang="da-DK" sz="12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Visionsafdækning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08831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6804248" y="1347614"/>
            <a:ext cx="2123728" cy="34023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Jeg skal have mindst lige så mange fridage som vores venner i andre erhverv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Min arbejdstid skal helst ikke være længere end vores venners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Der skal være mere tid til:</a:t>
            </a:r>
          </a:p>
          <a:p>
            <a:pPr marL="182563" indent="-182563">
              <a:buFontTx/>
              <a:buChar char="-"/>
            </a:pPr>
            <a:r>
              <a:rPr lang="da-DK" sz="1800" dirty="0"/>
              <a:t>Familien</a:t>
            </a:r>
          </a:p>
          <a:p>
            <a:pPr marL="182563" indent="-182563">
              <a:buFontTx/>
              <a:buChar char="-"/>
            </a:pPr>
            <a:r>
              <a:rPr lang="da-DK" sz="1800" dirty="0"/>
              <a:t>Fritid</a:t>
            </a:r>
          </a:p>
          <a:p>
            <a:pPr marL="182563" indent="-182563">
              <a:buFontTx/>
              <a:buChar char="-"/>
            </a:pPr>
            <a:r>
              <a:rPr lang="da-DK" sz="1800" dirty="0"/>
              <a:t>Mig selv</a:t>
            </a:r>
          </a:p>
          <a:p>
            <a:pPr marL="182563" indent="-182563">
              <a:buFontTx/>
              <a:buChar char="-"/>
            </a:pPr>
            <a:r>
              <a:rPr lang="da-DK" sz="1800" dirty="0"/>
              <a:t>Organisationsarbejde</a:t>
            </a:r>
          </a:p>
          <a:p>
            <a:pPr marL="0" indent="0">
              <a:buNone/>
            </a:pPr>
            <a:r>
              <a:rPr lang="da-DK" sz="18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Mere tid til familie og fritid</a:t>
            </a:r>
          </a:p>
        </p:txBody>
      </p:sp>
      <p:sp>
        <p:nvSpPr>
          <p:cNvPr id="5" name="Tekstboks 4"/>
          <p:cNvSpPr txBox="1"/>
          <p:nvPr/>
        </p:nvSpPr>
        <p:spPr>
          <a:xfrm rot="1475589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9" name="Pladsholder til indho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84" y="1124930"/>
            <a:ext cx="5402560" cy="36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083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7128792" y="1347614"/>
            <a:ext cx="2123728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dirty="0"/>
              <a:t>Det er af stor betydning, at vores medarbejdere trives og udvikles.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Vi skal være en arbejdsplads, hvor folk søger job uopfordret.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 dirty="0"/>
              <a:t>Gode arbejdsforhold og et lærerigt arbejdsmiljø for medarbejderne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430" y="3099279"/>
            <a:ext cx="2707362" cy="2064759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 rot="20259791">
            <a:off x="619981" y="38084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7" name="Picture 2" descr="C:\Users\pep\Downloads\dreamstime_xs_3843606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376615"/>
            <a:ext cx="6096000" cy="17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8619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244879"/>
            <a:ext cx="7128792" cy="3905543"/>
          </a:xfrm>
        </p:spPr>
      </p:pic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7200800" y="1347614"/>
            <a:ext cx="2195736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Om 5 til 7 år skal virksomhedens afkastningsgrad være mærkbart bedre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Virksomhedens fremtidsmuligheder afhænger af, at afkastningsgraden forbedres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Afkastningsgraden skal forbedres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08342"/>
            <a:ext cx="54324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 rot="1475589">
            <a:off x="6505834" y="14573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</p:spTree>
    <p:extLst>
      <p:ext uri="{BB962C8B-B14F-4D97-AF65-F5344CB8AC3E}">
        <p14:creationId xmlns:p14="http://schemas.microsoft.com/office/powerpoint/2010/main" val="126331859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7128792" y="1347614"/>
            <a:ext cx="2123728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Arbejde som virksomhedsleder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Mere tid ved skrivebordet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Fastholde arbejde i </a:t>
            </a:r>
            <a:br>
              <a:rPr lang="da-DK" sz="1400" dirty="0"/>
            </a:br>
            <a:r>
              <a:rPr lang="da-DK" sz="1400" dirty="0"/>
              <a:t>stald og mark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Bedre organisering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8077200" cy="857250"/>
          </a:xfrm>
        </p:spPr>
        <p:txBody>
          <a:bodyPr/>
          <a:lstStyle/>
          <a:p>
            <a:r>
              <a:rPr lang="da-DK" dirty="0"/>
              <a:t>Ændring af din arbejdsrolle</a:t>
            </a:r>
          </a:p>
        </p:txBody>
      </p:sp>
      <p:sp>
        <p:nvSpPr>
          <p:cNvPr id="5" name="Tekstboks 4"/>
          <p:cNvSpPr txBox="1"/>
          <p:nvPr/>
        </p:nvSpPr>
        <p:spPr>
          <a:xfrm rot="1475589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87078"/>
            <a:ext cx="51867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36743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7128792" y="1347614"/>
            <a:ext cx="2123728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dirty="0"/>
              <a:t>Der er vigtigt, at virksomheden vækster over de næste år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Vi skal være en af de største her på egnen</a:t>
            </a:r>
          </a:p>
          <a:p>
            <a:pPr marL="0" indent="0">
              <a:buNone/>
            </a:pPr>
            <a:r>
              <a:rPr lang="da-DK" sz="18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Vækst – som konkurrenceparameter</a:t>
            </a:r>
          </a:p>
        </p:txBody>
      </p:sp>
      <p:sp>
        <p:nvSpPr>
          <p:cNvPr id="5" name="Tekstboks 4"/>
          <p:cNvSpPr txBox="1"/>
          <p:nvPr/>
        </p:nvSpPr>
        <p:spPr>
          <a:xfrm rot="20122123">
            <a:off x="223236" y="18044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6" name="Picture 2" descr="\\DATA\oekonomi\Colorbox_billeder\Akademiet\JKO_COLOURBOX83017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16698"/>
            <a:ext cx="410994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0735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7128792" y="1347614"/>
            <a:ext cx="2123728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Mindre investeringer </a:t>
            </a:r>
            <a:br>
              <a:rPr lang="da-DK" sz="1400" dirty="0"/>
            </a:br>
            <a:r>
              <a:rPr lang="da-DK" sz="1400" dirty="0"/>
              <a:t>kan foretages uden kontakt til banken.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Vores økonomi behøver ikke være prangende, men vi vil ikke skulle spørge om lov til småinvesteringer? </a:t>
            </a:r>
          </a:p>
          <a:p>
            <a:pPr marL="0" indent="0">
              <a:buNone/>
            </a:pPr>
            <a:r>
              <a:rPr lang="da-DK" sz="18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Uafhængighed af banken</a:t>
            </a:r>
          </a:p>
        </p:txBody>
      </p:sp>
      <p:sp>
        <p:nvSpPr>
          <p:cNvPr id="7" name="Tekstboks 6"/>
          <p:cNvSpPr txBox="1"/>
          <p:nvPr/>
        </p:nvSpPr>
        <p:spPr>
          <a:xfrm rot="1368905">
            <a:off x="6433826" y="5212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6" name="Picture 3" descr="C:\Users\pep\AppData\Local\Microsoft\Windows\Temporary Internet Files\Content.IE5\9TK9L60N\dreamstime_xs_46921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60747"/>
            <a:ext cx="5673724" cy="37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5333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6660232" y="1347614"/>
            <a:ext cx="2267744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Økonomiske resultater må ikke prioriteres højere end dyrevelfærd.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Produktionen skal tage størst muligt hensyn til dyrenes tarv, også selv om økonomien bliver forringet.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     God dyrevelfærd </a:t>
            </a:r>
          </a:p>
        </p:txBody>
      </p:sp>
      <p:sp>
        <p:nvSpPr>
          <p:cNvPr id="6" name="Tekstboks 5"/>
          <p:cNvSpPr txBox="1"/>
          <p:nvPr/>
        </p:nvSpPr>
        <p:spPr>
          <a:xfrm rot="1475589">
            <a:off x="6382582" y="7372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Er dette parameter meget betydende for jeres virksomhed at nå i mål med i løbet af de næste 5-7 år?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74198"/>
            <a:ext cx="5545258" cy="36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09450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GES.potx" id="{A1D754C6-402D-413A-B882-45D1C0F8DB71}" vid="{754D3CC7-479D-4DD6-BE6C-4D8BBBD5E07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DFDD00033E6F28498F2F4F69AD32C836" ma:contentTypeVersion="99" ma:contentTypeDescription="Den primære contenttype der anvendes på Landbrugsinfo" ma:contentTypeScope="" ma:versionID="30268ccbfe6ffcf661d236a815070a3d">
  <xsd:schema xmlns:xsd="http://www.w3.org/2001/XMLSchema" xmlns:xs="http://www.w3.org/2001/XMLSchema" xmlns:p="http://schemas.microsoft.com/office/2006/metadata/properties" xmlns:ns1="http://schemas.microsoft.com/sharepoint/v3" xmlns:ns2="fc0fdba4-151c-4e55-9dcc-4c0be9bb72c9" xmlns:ns3="5aa14257-579e-4a1f-bbbb-3c8dd7393476" xmlns:ns4="303eeafb-7dff-46db-9396-e9c651f530ea" targetNamespace="http://schemas.microsoft.com/office/2006/metadata/properties" ma:root="true" ma:fieldsID="916f208cf76aba52891b1e3cd09b26c9" ns1:_="" ns2:_="" ns3:_="" ns4:_="">
    <xsd:import namespace="http://schemas.microsoft.com/sharepoint/v3"/>
    <xsd:import namespace="fc0fdba4-151c-4e55-9dcc-4c0be9bb72c9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fdba4-151c-4e55-9dcc-4c0be9bb72c9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 xmlns="http://schemas.microsoft.com/sharepoint/v3">
      <UserInfo>
        <DisplayName/>
        <AccountId xsi:nil="true"/>
        <AccountType/>
      </UserInfo>
    </PublishingContact>
    <Revisionsdato xmlns="5aa14257-579e-4a1f-bbbb-3c8dd7393476">2017-06-14T06:00:00+00:00</Revisionsdato>
    <Noegleord xmlns="5aa14257-579e-4a1f-bbbb-3c8dd7393476" xsi:nil="true"/>
    <DynamicPublishingContent14 xmlns="http://schemas.microsoft.com/sharepoint/v3" xsi:nil="true"/>
    <PublishingRollupImage xmlns="http://schemas.microsoft.com/sharepoint/v3" xsi:nil="true"/>
    <ArticleStartDate xmlns="http://schemas.microsoft.com/sharepoint/v3">2017-06-18T22:00:00+00:00</ArticleStartDate>
    <DynamicPublishingContent6 xmlns="http://schemas.microsoft.com/sharepoint/v3" xsi:nil="true"/>
    <Kontaktpersoner xmlns="5aa14257-579e-4a1f-bbbb-3c8dd7393476">
      <UserInfo>
        <DisplayName/>
        <AccountId xsi:nil="true"/>
        <AccountType/>
      </UserInfo>
    </Kontaktpersoner>
    <DynamicPublishingContent1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StartDate xmlns="http://schemas.microsoft.com/sharepoint/v3" xsi:nil="true"/>
    <_dlc_DocId xmlns="303eeafb-7dff-46db-9396-e9c651f530ea">LBINFO-1539357876-1870</_dlc_DocId>
    <PublishingVariationRelationshipLinkFieldID xmlns="http://schemas.microsoft.com/sharepoint/v3">
      <Url xsi:nil="true"/>
      <Description xsi:nil="true"/>
    </PublishingVariationRelationshipLinkFieldID>
    <TaxCatchAll xmlns="303eeafb-7dff-46db-9396-e9c651f530ea">
      <Value>15</Value>
    </TaxCatchAll>
    <DynamicPublishingContent4 xmlns="http://schemas.microsoft.com/sharepoint/v3" xsi:nil="true"/>
    <Listekode xmlns="5aa14257-579e-4a1f-bbbb-3c8dd7393476" xsi:nil="true"/>
    <DynamicPublishingContent10 xmlns="http://schemas.microsoft.com/sharepoint/v3" xsi:nil="true"/>
    <HeaderStyleDefinitions xmlns="http://schemas.microsoft.com/sharepoint/v3" xsi:nil="true"/>
    <Skribenter xmlns="5aa14257-579e-4a1f-bbbb-3c8dd7393476">
      <UserInfo>
        <DisplayName/>
        <AccountId xsi:nil="true"/>
        <AccountType/>
      </UserInfo>
    </Skribenter>
    <Informationsserie xmlns="5aa14257-579e-4a1f-bbbb-3c8dd7393476" xsi:nil="true"/>
    <Audience xmlns="http://schemas.microsoft.com/sharepoint/v3" xsi:nil="true"/>
    <DynamicPublishingContent7 xmlns="http://schemas.microsoft.com/sharepoint/v3" xsi:nil="true"/>
    <PublishingImageCaption xmlns="http://schemas.microsoft.com/sharepoint/v3" xsi:nil="true"/>
    <DynamicPublishingContent2 xmlns="http://schemas.microsoft.com/sharepoint/v3" xsi:nil="true"/>
    <DynamicPublishingContent13 xmlns="http://schemas.microsoft.com/sharepoint/v3" xsi:nil="true"/>
    <PublishingContactPicture xmlns="http://schemas.microsoft.com/sharepoint/v3">
      <Url xsi:nil="true"/>
      <Description xsi:nil="true"/>
    </PublishingContactPicture>
    <PublishingExpirationDate xmlns="http://schemas.microsoft.com/sharepoint/v3" xsi:nil="true"/>
    <DynamicPublishingContent0 xmlns="http://schemas.microsoft.com/sharepoint/v3" xsi:nil="true"/>
    <DynamicPublishingContent5 xmlns="http://schemas.microsoft.com/sharepoint/v3" xsi:nil="true"/>
    <PublishingVariationGroupID xmlns="http://schemas.microsoft.com/sharepoint/v3" xsi:nil="true"/>
    <DynamicPublishingContent11 xmlns="http://schemas.microsoft.com/sharepoint/v3" xsi:nil="true"/>
    <PublishingContactName xmlns="http://schemas.microsoft.com/sharepoint/v3" xsi:nil="true"/>
    <_dlc_DocIdUrl xmlns="303eeafb-7dff-46db-9396-e9c651f530ea">
      <Url>https://sp.landbrugsinfo.dk/Afrapportering/innovation/2017/_layouts/DocIdRedir.aspx?ID=LBINFO-1539357876-1870</Url>
      <Description>LBINFO-1539357876-1870</Description>
    </_dlc_DocIdUrl>
    <Comments xmlns="http://schemas.microsoft.com/sharepoint/v3">Landmandens visionstanker kan afdækkes via prioriteringsøvelsen.
</Comments>
    <Nummer xmlns="5aa14257-579e-4a1f-bbbb-3c8dd7393476" xsi:nil="true"/>
    <PublishingPageContent xmlns="http://schemas.microsoft.com/sharepoint/v3" xsi:nil="true"/>
    <DynamicPublishingContent3 xmlns="http://schemas.microsoft.com/sharepoint/v3" xsi:nil="true"/>
    <Sorteringsorden xmlns="5aa14257-579e-4a1f-bbbb-3c8dd7393476" xsi:nil="true"/>
    <DynamicPublishingContent8 xmlns="http://schemas.microsoft.com/sharepoint/v3" xsi:nil="true"/>
    <ArticleByLine xmlns="http://schemas.microsoft.com/sharepoint/v3" xsi:nil="true"/>
    <Bekraeftelsesdato xmlns="5aa14257-579e-4a1f-bbbb-3c8dd7393476">2017-06-14T06:00:00+00:00</Bekraeftelsesdato>
    <PublishingContactEmail xmlns="http://schemas.microsoft.com/sharepoint/v3" xsi:nil="true"/>
    <DynamicPublishingContent12 xmlns="http://schemas.microsoft.com/sharepoint/v3" xsi:nil="true"/>
    <Forfattere xmlns="5aa14257-579e-4a1f-bbbb-3c8dd7393476">
      <UserInfo>
        <DisplayName>i:0e.t|dlbr idp|lcwis@prod.dli</DisplayName>
        <AccountId>16559</AccountId>
        <AccountType/>
      </UserInfo>
    </Forfattere>
    <PublishingPageImage xmlns="http://schemas.microsoft.com/sharepoint/v3" xsi:nil="true"/>
    <DynamicPublishingContent9 xmlns="http://schemas.microsoft.com/sharepoint/v3" xsi:nil="true"/>
    <PermalinkID xmlns="fc0fdba4-151c-4e55-9dcc-4c0be9bb72c9">24c4fe34-76d5-48b5-a0ee-a692baee8537</PermalinkID>
    <TaksonomiTaxHTField0 xmlns="fc0fdba4-151c-4e55-9dcc-4c0be9bb72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strategi og ledelse</TermName>
          <TermId xmlns="http://schemas.microsoft.com/office/infopath/2007/PartnerControls">a477dee3-97f4-4599-90da-e58b30568daf</TermId>
        </TermInfo>
      </Terms>
    </TaksonomiTaxHTField0>
    <Afrapportering xmlns="fc0fdba4-151c-4e55-9dcc-4c0be9bb72c9">251;#Ledelseskompetence til drift og forretningsudvikling</Afrapportering>
    <WebInfoMultiSelect xmlns="fc0fdba4-151c-4e55-9dcc-4c0be9bb72c9" xsi:nil="true"/>
    <EnclosureFor xmlns="fc0fdba4-151c-4e55-9dcc-4c0be9bb72c9">
      <Url xsi:nil="true"/>
      <Description xsi:nil="true"/>
    </EnclosureFor>
    <WebInfoSubjects xmlns="fc0fdba4-151c-4e55-9dcc-4c0be9bb72c9">41;#Ledelse;#19;#Strategi;#25;#Økonomi</WebInfoSubjects>
    <ProjectID xmlns="fc0fdba4-151c-4e55-9dcc-4c0be9bb72c9">X251X</ProjectID>
    <Ansvarligafdeling xmlns="fc0fdba4-151c-4e55-9dcc-4c0be9bb72c9">38</Ansvarligafdeling>
    <Bevillingsgivere xmlns="fc0fdba4-151c-4e55-9dcc-4c0be9bb72c9" xsi:nil="true"/>
    <NetSkabelonValue xmlns="fc0fdba4-151c-4e55-9dcc-4c0be9bb72c9" xsi:nil="true"/>
    <GammelURL xmlns="fc0fdba4-151c-4e55-9dcc-4c0be9bb72c9" xsi:nil="true"/>
    <WebInfoLawCodes xmlns="fc0fdba4-151c-4e55-9dcc-4c0be9bb72c9" xsi:nil="true"/>
    <Arkiveringsdato xmlns="fc0fdba4-151c-4e55-9dcc-4c0be9bb72c9">2099-12-31T23:00:00+00:00</Arkiveringsdato>
    <Ingen_x0020_besked_x0020_ved_x0020_arkivering xmlns="fc0fdba4-151c-4e55-9dcc-4c0be9bb72c9">false</Ingen_x0020_besked_x0020_ved_x0020_arkivering>
    <Rettighedsgruppe xmlns="fc0fdba4-151c-4e55-9dcc-4c0be9bb72c9">1</Rettighedsgruppe>
    <Afsender xmlns="fc0fdba4-151c-4e55-9dcc-4c0be9bb72c9">2</Afsender>
    <Projekter xmlns="fc0fdba4-151c-4e55-9dcc-4c0be9bb72c9" xsi:nil="true"/>
    <HideInRollups xmlns="fc0fdba4-151c-4e55-9dcc-4c0be9bb72c9">false</HideInRollups>
    <HitCount xmlns="fc0fdba4-151c-4e55-9dcc-4c0be9bb72c9">0</HitCount>
    <IsHiddenFromRollup xmlns="fc0fdba4-151c-4e55-9dcc-4c0be9bb72c9">0</IsHiddenFromRollup>
    <FinanceYear xmlns="fc0fdba4-151c-4e55-9dcc-4c0be9bb72c9" xsi:nil="true"/>
  </documentManagement>
</p:properties>
</file>

<file path=customXml/itemProps1.xml><?xml version="1.0" encoding="utf-8"?>
<ds:datastoreItem xmlns:ds="http://schemas.openxmlformats.org/officeDocument/2006/customXml" ds:itemID="{76111324-0813-4DB1-A7BF-85719CD642CC}"/>
</file>

<file path=customXml/itemProps2.xml><?xml version="1.0" encoding="utf-8"?>
<ds:datastoreItem xmlns:ds="http://schemas.openxmlformats.org/officeDocument/2006/customXml" ds:itemID="{689A8BF6-C124-4C91-A0CB-B4FBAFFECC90}"/>
</file>

<file path=customXml/itemProps3.xml><?xml version="1.0" encoding="utf-8"?>
<ds:datastoreItem xmlns:ds="http://schemas.openxmlformats.org/officeDocument/2006/customXml" ds:itemID="{3A51E736-7F44-4CB5-B0A9-C2B4461A6B79}"/>
</file>

<file path=customXml/itemProps4.xml><?xml version="1.0" encoding="utf-8"?>
<ds:datastoreItem xmlns:ds="http://schemas.openxmlformats.org/officeDocument/2006/customXml" ds:itemID="{8672F86C-2687-41E0-9ACD-79753BABB27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3398</TotalTime>
  <Words>803</Words>
  <Application>Microsoft Office PowerPoint</Application>
  <PresentationFormat>Skærmshow (16:9)</PresentationFormat>
  <Paragraphs>148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Blank</vt:lpstr>
      <vt:lpstr>Visionsafdækning - via prioriteringsøvelse</vt:lpstr>
      <vt:lpstr>Visionsafdækning</vt:lpstr>
      <vt:lpstr>Mere tid til familie og fritid</vt:lpstr>
      <vt:lpstr>Gode arbejdsforhold og et lærerigt arbejdsmiljø for medarbejderne</vt:lpstr>
      <vt:lpstr>Afkastningsgraden skal forbedres</vt:lpstr>
      <vt:lpstr>Ændring af din arbejdsrolle</vt:lpstr>
      <vt:lpstr>Vækst – som konkurrenceparameter</vt:lpstr>
      <vt:lpstr>Uafhængighed af banken</vt:lpstr>
      <vt:lpstr>      God dyrevelfærd </vt:lpstr>
      <vt:lpstr>     Høje udbytter</vt:lpstr>
      <vt:lpstr>Et godt økonomisk resultat</vt:lpstr>
      <vt:lpstr>Et godt image</vt:lpstr>
      <vt:lpstr>Vækst via specialproduktion eller alternative afsætningsformer</vt:lpstr>
      <vt:lpstr>Risiko</vt:lpstr>
      <vt:lpstr>Andet område:____________________</vt:lpstr>
    </vt:vector>
  </TitlesOfParts>
  <Company>Videncentret for Landbrug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1 Visionsafdækning - via prioriteringsøvelse</dc:title>
  <dc:creator>William Schaar Andersen</dc:creator>
  <cp:keywords>SEGES</cp:keywords>
  <cp:lastModifiedBy>Lotte Buchtrup Hornbek</cp:lastModifiedBy>
  <cp:revision>38</cp:revision>
  <cp:lastPrinted>2017-01-05T14:48:17Z</cp:lastPrinted>
  <dcterms:created xsi:type="dcterms:W3CDTF">2017-01-05T12:09:23Z</dcterms:created>
  <dcterms:modified xsi:type="dcterms:W3CDTF">2017-06-19T13:55:23Z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0x010100C568DB52D9D0A14D9B2FDCC96666E9F2007948130EC3DB064584E219954237AF3900242457EFB8B24247815D688C526CD44D00C26A9DBCB02B5C4DA1F017B836C045C00060750ADE2E6249BABB5C6118FC133DE800B6E1A9893ABA4670B08C14B9C53A30D300DFDD00033E6F28498F2F4F69AD32C836</vt:lpwstr>
  </property>
  <property fmtid="{D5CDD505-2E9C-101B-9397-08002B2CF9AE}" pid="3" name="_dlc_DocIdItemGuid">
    <vt:lpwstr>d10758e4-359f-4798-bdcf-912348802a62</vt:lpwstr>
  </property>
  <property fmtid="{D5CDD505-2E9C-101B-9397-08002B2CF9AE}" pid="4" name="Taksonomi">
    <vt:lpwstr>15;#strategi og ledelse|a477dee3-97f4-4599-90da-e58b30568daf</vt:lpwstr>
  </property>
</Properties>
</file>